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05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6" r:id="rId11"/>
    <p:sldId id="357" r:id="rId12"/>
    <p:sldId id="359" r:id="rId13"/>
    <p:sldId id="358" r:id="rId14"/>
    <p:sldId id="355" r:id="rId15"/>
    <p:sldId id="360" r:id="rId16"/>
    <p:sldId id="361" r:id="rId17"/>
    <p:sldId id="362" r:id="rId18"/>
    <p:sldId id="363" r:id="rId19"/>
    <p:sldId id="364" r:id="rId20"/>
    <p:sldId id="367" r:id="rId21"/>
    <p:sldId id="368" r:id="rId22"/>
    <p:sldId id="370" r:id="rId23"/>
    <p:sldId id="366" r:id="rId24"/>
    <p:sldId id="371" r:id="rId25"/>
    <p:sldId id="369" r:id="rId26"/>
    <p:sldId id="372" r:id="rId27"/>
    <p:sldId id="365" r:id="rId28"/>
    <p:sldId id="374" r:id="rId29"/>
    <p:sldId id="373" r:id="rId30"/>
    <p:sldId id="376" r:id="rId31"/>
    <p:sldId id="375" r:id="rId32"/>
    <p:sldId id="377" r:id="rId33"/>
    <p:sldId id="378" r:id="rId34"/>
    <p:sldId id="379" r:id="rId35"/>
    <p:sldId id="381" r:id="rId36"/>
    <p:sldId id="382" r:id="rId37"/>
    <p:sldId id="383" r:id="rId38"/>
    <p:sldId id="380" r:id="rId39"/>
    <p:sldId id="384" r:id="rId40"/>
    <p:sldId id="385" r:id="rId41"/>
    <p:sldId id="386" r:id="rId42"/>
    <p:sldId id="387" r:id="rId43"/>
    <p:sldId id="388" r:id="rId44"/>
    <p:sldId id="392" r:id="rId45"/>
    <p:sldId id="391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3" r:id="rId56"/>
    <p:sldId id="402" r:id="rId57"/>
    <p:sldId id="34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9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12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toMN_xi-AM" TargetMode="External"/><Relationship Id="rId2" Type="http://schemas.openxmlformats.org/officeDocument/2006/relationships/hyperlink" Target="https://www.destroyallsoftware.com/talks/wat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02: Cryptography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Ciphers during Roman Empire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70" y="1761616"/>
            <a:ext cx="8208894" cy="25383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Communications to generals in the army should be kept secret</a:t>
            </a:r>
          </a:p>
          <a:p>
            <a:r>
              <a:rPr lang="en-US" dirty="0" smtClean="0"/>
              <a:t>Even if messages get caught by the enemy</a:t>
            </a:r>
          </a:p>
          <a:p>
            <a:r>
              <a:rPr lang="en-US" dirty="0" smtClean="0"/>
              <a:t>Do not need to invent special symbols, but just mapping from a letter to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00" y="1617536"/>
            <a:ext cx="3444875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0" y="4370875"/>
            <a:ext cx="4721671" cy="1992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99" y="4297723"/>
            <a:ext cx="2487125" cy="24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83" y="1825625"/>
            <a:ext cx="11758730" cy="4741430"/>
          </a:xfrm>
        </p:spPr>
        <p:txBody>
          <a:bodyPr>
            <a:normAutofit/>
          </a:bodyPr>
          <a:lstStyle/>
          <a:p>
            <a:r>
              <a:rPr lang="en-US" dirty="0" smtClean="0"/>
              <a:t>Before digging into it, need to recall how characters are stored in a computer</a:t>
            </a:r>
          </a:p>
          <a:p>
            <a:r>
              <a:rPr lang="en-US" dirty="0" smtClean="0"/>
              <a:t>As for any data, a character is a 0/1 binary sequence</a:t>
            </a:r>
          </a:p>
          <a:p>
            <a:r>
              <a:rPr lang="en-US" dirty="0" smtClean="0"/>
              <a:t>A character can be seen as a </a:t>
            </a:r>
            <a:r>
              <a:rPr lang="en-US" i="1" dirty="0" smtClean="0"/>
              <a:t>number</a:t>
            </a:r>
          </a:p>
          <a:p>
            <a:r>
              <a:rPr lang="en-US" dirty="0" smtClean="0"/>
              <a:t>Different mappings from numbers to characters to display, called </a:t>
            </a:r>
            <a:r>
              <a:rPr lang="en-US" i="1" dirty="0" smtClean="0"/>
              <a:t>charsets</a:t>
            </a:r>
          </a:p>
          <a:p>
            <a:r>
              <a:rPr lang="en-US" dirty="0" smtClean="0"/>
              <a:t>Different charsets, but we </a:t>
            </a:r>
            <a:r>
              <a:rPr lang="en-US" dirty="0" err="1" smtClean="0"/>
              <a:t>ll</a:t>
            </a:r>
            <a:r>
              <a:rPr lang="en-US" dirty="0" smtClean="0"/>
              <a:t> just focus here on ASCII</a:t>
            </a:r>
          </a:p>
          <a:p>
            <a:pPr lvl="1"/>
            <a:r>
              <a:rPr lang="en-US" dirty="0" smtClean="0"/>
              <a:t>You will see more on this next semester, </a:t>
            </a:r>
            <a:r>
              <a:rPr lang="en-US" dirty="0" err="1" smtClean="0"/>
              <a:t>eg</a:t>
            </a:r>
            <a:r>
              <a:rPr lang="en-US" dirty="0" smtClean="0"/>
              <a:t> in Algorithms course, like UTF-8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7" y="-435860"/>
            <a:ext cx="10765895" cy="82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1967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 bits per char, so 2^7=128 chars</a:t>
            </a:r>
          </a:p>
          <a:p>
            <a:r>
              <a:rPr lang="en-US" dirty="0" smtClean="0"/>
              <a:t>Latin letters and symbols (no Norwegian </a:t>
            </a:r>
            <a:r>
              <a:rPr lang="en-US" dirty="0" err="1" smtClean="0"/>
              <a:t>øæåØÆÅ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Norwegian you need other encodings like UTF-8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0-31 and 127 are </a:t>
            </a:r>
            <a:r>
              <a:rPr lang="en-US" i="1" dirty="0" smtClean="0"/>
              <a:t>control characters</a:t>
            </a:r>
            <a:r>
              <a:rPr lang="en-US" dirty="0" smtClean="0"/>
              <a:t>, non-printable</a:t>
            </a:r>
          </a:p>
          <a:p>
            <a:pPr lvl="1"/>
            <a:r>
              <a:rPr lang="en-US" dirty="0" smtClean="0"/>
              <a:t>many, but not all, are just there for historical reasons, and not really used any more</a:t>
            </a:r>
          </a:p>
          <a:p>
            <a:r>
              <a:rPr lang="en-US" dirty="0" smtClean="0"/>
              <a:t>Upper and lower case letters use different codes</a:t>
            </a:r>
          </a:p>
          <a:p>
            <a:pPr lvl="1"/>
            <a:r>
              <a:rPr lang="en-US" dirty="0" smtClean="0"/>
              <a:t>a=97 whereas A=65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Substitution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54" y="1825625"/>
            <a:ext cx="11668046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c’ = c + s</a:t>
            </a:r>
          </a:p>
          <a:p>
            <a:r>
              <a:rPr lang="en-US" dirty="0" smtClean="0"/>
              <a:t>Where “s” is just a constant, and will be your “secret” in this cipher (also called </a:t>
            </a:r>
            <a:r>
              <a:rPr lang="en-US" i="1" dirty="0" smtClean="0"/>
              <a:t>key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Example, if s==7, then letter  “Z” (90) turns into an “a” (97)</a:t>
            </a:r>
          </a:p>
          <a:p>
            <a:r>
              <a:rPr lang="en-US" dirty="0" smtClean="0"/>
              <a:t>Slightly tricky: you need to use module “%” to avoid the sum  going over 127, and also need to avoid control 0-32 and 127 values</a:t>
            </a:r>
          </a:p>
          <a:p>
            <a:r>
              <a:rPr lang="en-US" dirty="0" smtClean="0"/>
              <a:t>Note: implementing this will be one of the exercises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6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added constant “s” (</a:t>
            </a:r>
            <a:r>
              <a:rPr lang="en-US" dirty="0" err="1" smtClean="0"/>
              <a:t>eg</a:t>
            </a:r>
            <a:r>
              <a:rPr lang="en-US" dirty="0" smtClean="0"/>
              <a:t> 7) is going to be the “secret” you would share before communication</a:t>
            </a:r>
          </a:p>
          <a:p>
            <a:r>
              <a:rPr lang="en-US" dirty="0" smtClean="0"/>
              <a:t>But how “secure” is such cipher?</a:t>
            </a:r>
          </a:p>
          <a:p>
            <a:r>
              <a:rPr lang="en-US" dirty="0" smtClean="0"/>
              <a:t>You could brute force substitutions from s=1 to s=128, and check against a dictionary for word matches</a:t>
            </a:r>
          </a:p>
          <a:p>
            <a:r>
              <a:rPr lang="en-US" b="1" dirty="0" smtClean="0"/>
              <a:t>Trivial</a:t>
            </a:r>
            <a:r>
              <a:rPr lang="en-US" dirty="0" smtClean="0"/>
              <a:t> to break with a PC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001"/>
          </a:xfrm>
        </p:spPr>
        <p:txBody>
          <a:bodyPr/>
          <a:lstStyle/>
          <a:p>
            <a:r>
              <a:rPr lang="en-US" dirty="0" smtClean="0"/>
              <a:t>Each letter directly mapped to another letter</a:t>
            </a:r>
          </a:p>
          <a:p>
            <a:r>
              <a:rPr lang="en-US" dirty="0" smtClean="0"/>
              <a:t>Can be implemented with an array</a:t>
            </a:r>
          </a:p>
          <a:p>
            <a:r>
              <a:rPr lang="en-US" dirty="0" smtClean="0"/>
              <a:t>But is it better than c’=</a:t>
            </a:r>
            <a:r>
              <a:rPr lang="en-US" dirty="0" err="1" smtClean="0"/>
              <a:t>c+s</a:t>
            </a:r>
            <a:r>
              <a:rPr lang="en-US" dirty="0" smtClean="0"/>
              <a:t>???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34361"/>
              </p:ext>
            </p:extLst>
          </p:nvPr>
        </p:nvGraphicFramePr>
        <p:xfrm>
          <a:off x="838200" y="4445280"/>
          <a:ext cx="9703848" cy="1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2837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F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H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K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7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W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Z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09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4" y="1825624"/>
            <a:ext cx="12008113" cy="46054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keep it simple, let</a:t>
            </a:r>
            <a:r>
              <a:rPr lang="mr-IN" dirty="0" smtClean="0"/>
              <a:t>’</a:t>
            </a:r>
            <a:r>
              <a:rPr lang="en-US" dirty="0" smtClean="0"/>
              <a:t>s just consider the 26 </a:t>
            </a:r>
            <a:r>
              <a:rPr lang="en-US" dirty="0"/>
              <a:t>E</a:t>
            </a:r>
            <a:r>
              <a:rPr lang="en-US" dirty="0" smtClean="0"/>
              <a:t>nglish letters</a:t>
            </a:r>
          </a:p>
          <a:p>
            <a:r>
              <a:rPr lang="en-US" dirty="0" smtClean="0"/>
              <a:t>26 different ways to map “A” to another letter</a:t>
            </a:r>
          </a:p>
          <a:p>
            <a:r>
              <a:rPr lang="en-US" dirty="0" smtClean="0"/>
              <a:t>Once “A” mapping is chosen, cannot be reused, and so left 25 options for “B”</a:t>
            </a:r>
          </a:p>
          <a:p>
            <a:r>
              <a:rPr lang="en-US" dirty="0" smtClean="0"/>
              <a:t>Once “B” (and “A”) are chosen, 24 options for “C”</a:t>
            </a:r>
          </a:p>
          <a:p>
            <a:r>
              <a:rPr lang="en-US" dirty="0" smtClean="0"/>
              <a:t>and so on, until only 1 option for “Z” when all other letters are already mapped</a:t>
            </a:r>
          </a:p>
          <a:p>
            <a:r>
              <a:rPr lang="en-US" dirty="0" smtClean="0"/>
              <a:t>So, 26*25*24*23</a:t>
            </a:r>
            <a:r>
              <a:rPr lang="mr-IN" dirty="0" smtClean="0"/>
              <a:t>…</a:t>
            </a:r>
            <a:r>
              <a:rPr lang="en-US" dirty="0" smtClean="0"/>
              <a:t>*3*2*1  =  26!  =~  4*10^26</a:t>
            </a:r>
          </a:p>
          <a:p>
            <a:r>
              <a:rPr lang="en-US" dirty="0" smtClean="0"/>
              <a:t>“Secret” to share: 26 letter mapping, whereas before was just a number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6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Polygraphic</a:t>
            </a:r>
            <a:r>
              <a:rPr lang="en-US" dirty="0" smtClean="0"/>
              <a:t> Substitution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0" y="1807277"/>
            <a:ext cx="11865159" cy="327536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10^26 is a lot, but could do more</a:t>
            </a:r>
          </a:p>
          <a:p>
            <a:r>
              <a:rPr lang="en-US" dirty="0" smtClean="0"/>
              <a:t>Instead of mapping single letter, could do mapping of blocks of letters, 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by 2</a:t>
            </a:r>
          </a:p>
          <a:p>
            <a:r>
              <a:rPr lang="en-US" dirty="0" smtClean="0"/>
              <a:t>There are 26*26=676 pairs of letters</a:t>
            </a:r>
          </a:p>
          <a:p>
            <a:r>
              <a:rPr lang="en-US" dirty="0" smtClean="0"/>
              <a:t>So, factorial 676! </a:t>
            </a:r>
            <a:r>
              <a:rPr lang="en-US" dirty="0"/>
              <a:t>c</a:t>
            </a:r>
            <a:r>
              <a:rPr lang="en-US" dirty="0" smtClean="0"/>
              <a:t>ombinations, which is HUGE</a:t>
            </a:r>
          </a:p>
          <a:p>
            <a:r>
              <a:rPr lang="en-US" dirty="0" smtClean="0"/>
              <a:t>Negative side: now “secret” to share is 676 pair mapping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Could even consider more than 2 letters at a time, </a:t>
            </a:r>
            <a:r>
              <a:rPr lang="en-US" dirty="0" err="1" smtClean="0"/>
              <a:t>ie</a:t>
            </a:r>
            <a:r>
              <a:rPr lang="en-US" dirty="0" smtClean="0"/>
              <a:t> blocks of </a:t>
            </a:r>
            <a:r>
              <a:rPr lang="en-US" i="1" dirty="0" smtClean="0"/>
              <a:t>m</a:t>
            </a:r>
            <a:r>
              <a:rPr lang="en-US" dirty="0" smtClean="0"/>
              <a:t> letters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Vigenere</a:t>
            </a:r>
            <a:r>
              <a:rPr lang="en-US" dirty="0" smtClean="0"/>
              <a:t> Cipher, 1586, we will see in the next slides</a:t>
            </a:r>
          </a:p>
          <a:p>
            <a:r>
              <a:rPr lang="en-US" dirty="0" smtClean="0"/>
              <a:t>Again, </a:t>
            </a:r>
            <a:r>
              <a:rPr lang="en-US" b="1" dirty="0" smtClean="0"/>
              <a:t>is it secure???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4384"/>
              </p:ext>
            </p:extLst>
          </p:nvPr>
        </p:nvGraphicFramePr>
        <p:xfrm>
          <a:off x="838200" y="5199233"/>
          <a:ext cx="10043916" cy="1368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9766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AF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AH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AJ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AK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7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BW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ZY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UY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RM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KB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0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</a:t>
            </a:r>
            <a:r>
              <a:rPr lang="mr-IN" dirty="0" smtClean="0"/>
              <a:t>…</a:t>
            </a:r>
            <a:r>
              <a:rPr lang="en-US" dirty="0" smtClean="0"/>
              <a:t> not secure at 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8" y="1606470"/>
            <a:ext cx="11795187" cy="338116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Substitution ciphers do NOT hide the frequency of the characters</a:t>
            </a:r>
          </a:p>
          <a:p>
            <a:r>
              <a:rPr lang="en-US" dirty="0" smtClean="0"/>
              <a:t>Some characters are used more often, and the mapped ones will appear as often in the </a:t>
            </a:r>
            <a:r>
              <a:rPr lang="en-US" dirty="0" err="1" smtClean="0"/>
              <a:t>ciphertexts</a:t>
            </a:r>
            <a:endParaRPr lang="en-US" dirty="0" smtClean="0"/>
          </a:p>
          <a:p>
            <a:r>
              <a:rPr lang="en-US" dirty="0" smtClean="0"/>
              <a:t>Those frequency values can be computer from existing corpora, </a:t>
            </a:r>
            <a:r>
              <a:rPr lang="en-US" dirty="0" err="1" smtClean="0"/>
              <a:t>eg</a:t>
            </a:r>
            <a:r>
              <a:rPr lang="en-US" dirty="0" smtClean="0"/>
              <a:t> books, dictionaries and magazines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the most common used letter in English is “e”</a:t>
            </a:r>
          </a:p>
          <a:p>
            <a:r>
              <a:rPr lang="en-US" dirty="0" smtClean="0"/>
              <a:t>Can analyze frequency of letters in </a:t>
            </a:r>
            <a:r>
              <a:rPr lang="en-US" dirty="0" err="1" smtClean="0"/>
              <a:t>ciphertext</a:t>
            </a:r>
            <a:r>
              <a:rPr lang="en-US" dirty="0" smtClean="0"/>
              <a:t> to infer the used secret, </a:t>
            </a:r>
            <a:r>
              <a:rPr lang="en-US" dirty="0" err="1" smtClean="0"/>
              <a:t>ie</a:t>
            </a:r>
            <a:r>
              <a:rPr lang="en-US" dirty="0" smtClean="0"/>
              <a:t> mapping</a:t>
            </a:r>
          </a:p>
          <a:p>
            <a:r>
              <a:rPr lang="en-US" dirty="0" smtClean="0"/>
              <a:t>Note: this assumes knowledge of type of message (</a:t>
            </a:r>
            <a:r>
              <a:rPr lang="en-US" dirty="0" err="1" smtClean="0"/>
              <a:t>eg</a:t>
            </a:r>
            <a:r>
              <a:rPr lang="en-US" dirty="0" smtClean="0"/>
              <a:t> text and language vs other kind of data, </a:t>
            </a:r>
            <a:r>
              <a:rPr lang="en-US" dirty="0" err="1" smtClean="0"/>
              <a:t>eg</a:t>
            </a:r>
            <a:r>
              <a:rPr lang="en-US" dirty="0" smtClean="0"/>
              <a:t> images)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382" y="4987635"/>
            <a:ext cx="4049235" cy="173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3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428" y="1825625"/>
            <a:ext cx="11745310" cy="4351338"/>
          </a:xfrm>
        </p:spPr>
        <p:txBody>
          <a:bodyPr/>
          <a:lstStyle/>
          <a:p>
            <a:r>
              <a:rPr lang="en-US" dirty="0" smtClean="0"/>
              <a:t>Understand the basics of cryptography and crypto analysis</a:t>
            </a:r>
          </a:p>
          <a:p>
            <a:r>
              <a:rPr lang="en-US" dirty="0" smtClean="0"/>
              <a:t>Knowledge of the most common crypto algorithms, and when/where they should be used</a:t>
            </a:r>
          </a:p>
          <a:p>
            <a:r>
              <a:rPr lang="en-US" dirty="0" smtClean="0"/>
              <a:t>Crypto is heavily based on </a:t>
            </a:r>
            <a:r>
              <a:rPr lang="en-US" b="1" dirty="0" smtClean="0"/>
              <a:t>MATH</a:t>
            </a:r>
            <a:r>
              <a:rPr lang="en-US" dirty="0" smtClean="0"/>
              <a:t>… but we will not dig into too many details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Revision of HTML/CSS/JS</a:t>
            </a:r>
          </a:p>
          <a:p>
            <a:pPr lvl="1"/>
            <a:r>
              <a:rPr lang="en-US" dirty="0" smtClean="0"/>
              <a:t>Needed for exercises, and rest of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173" y="2831879"/>
            <a:ext cx="10515600" cy="1325563"/>
          </a:xfrm>
        </p:spPr>
        <p:txBody>
          <a:bodyPr/>
          <a:lstStyle/>
          <a:p>
            <a:r>
              <a:rPr lang="en-US" dirty="0" smtClean="0"/>
              <a:t>One-Time Pads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0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Cipher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Made in 1586</a:t>
                </a:r>
              </a:p>
              <a:p>
                <a:r>
                  <a:rPr lang="en-US" dirty="0" smtClean="0"/>
                  <a:t>Substitution cipher (discussed in previous slides)</a:t>
                </a:r>
              </a:p>
              <a:p>
                <a:r>
                  <a:rPr lang="en-US" dirty="0" smtClean="0"/>
                  <a:t>Encrypt in blocks of </a:t>
                </a:r>
                <a:r>
                  <a:rPr lang="en-US" i="1" dirty="0" smtClean="0"/>
                  <a:t>m </a:t>
                </a:r>
                <a:r>
                  <a:rPr lang="en-US" dirty="0" smtClean="0"/>
                  <a:t>characters</a:t>
                </a:r>
              </a:p>
              <a:p>
                <a:r>
                  <a:rPr lang="en-US" dirty="0" smtClean="0"/>
                  <a:t>Each character is shifted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value, where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is the position in the block</a:t>
                </a:r>
              </a:p>
              <a:p>
                <a:r>
                  <a:rPr lang="en-US" dirty="0" smtClean="0"/>
                  <a:t>The “secret” is hence these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shift 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49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 = {5, 2, 1}, </a:t>
            </a:r>
            <a:r>
              <a:rPr lang="en-US" i="1" dirty="0" smtClean="0"/>
              <a:t>m</a:t>
            </a:r>
            <a:r>
              <a:rPr lang="en-US" dirty="0" smtClean="0"/>
              <a:t>=3,  text = “Hello”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35948"/>
              </p:ext>
            </p:extLst>
          </p:nvPr>
        </p:nvGraphicFramePr>
        <p:xfrm>
          <a:off x="2140687" y="2536598"/>
          <a:ext cx="6849730" cy="124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111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36644"/>
              </p:ext>
            </p:extLst>
          </p:nvPr>
        </p:nvGraphicFramePr>
        <p:xfrm>
          <a:off x="2140687" y="5403844"/>
          <a:ext cx="6849730" cy="124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q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q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113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113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848350" y="3963674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76130" y="3960466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920841" y="3988636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65552" y="3986421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06951" y="3960466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58389" y="4262445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656385" y="426244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+2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299341" y="426244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+5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68139" y="42624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+1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595197" y="4262448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96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One-Time Pads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6373" y="1825625"/>
                <a:ext cx="1165646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As said in previous slides, substitution ciphers are not secure</a:t>
                </a:r>
              </a:p>
              <a:p>
                <a:r>
                  <a:rPr lang="en-US" dirty="0" smtClean="0"/>
                  <a:t>The same black of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letter will be mapped same way</a:t>
                </a:r>
              </a:p>
              <a:p>
                <a:r>
                  <a:rPr lang="en-US" dirty="0" smtClean="0"/>
                  <a:t>Given a </a:t>
                </a:r>
                <a:r>
                  <a:rPr lang="en-US" i="1" dirty="0" smtClean="0"/>
                  <a:t>long enough </a:t>
                </a:r>
                <a:r>
                  <a:rPr lang="en-US" dirty="0" err="1" smtClean="0"/>
                  <a:t>ciphertext</a:t>
                </a:r>
                <a:r>
                  <a:rPr lang="en-US" dirty="0" smtClean="0"/>
                  <a:t>, can do statistical analysis of most common patterns to infer the secret S</a:t>
                </a:r>
              </a:p>
              <a:p>
                <a:r>
                  <a:rPr lang="en-US" dirty="0" smtClean="0"/>
                  <a:t>But</a:t>
                </a:r>
                <a:r>
                  <a:rPr lang="mr-IN" dirty="0" smtClean="0"/>
                  <a:t>…</a:t>
                </a:r>
                <a:r>
                  <a:rPr lang="en-US" dirty="0" smtClean="0"/>
                  <a:t> what if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is longer than the cipher text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r>
                  <a:rPr lang="mr-IN" dirty="0" smtClean="0"/>
                  <a:t>…</a:t>
                </a:r>
                <a:r>
                  <a:rPr lang="en-US" dirty="0"/>
                  <a:t> </a:t>
                </a:r>
                <a:r>
                  <a:rPr lang="en-US" dirty="0" smtClean="0"/>
                  <a:t>and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chosen at random???</a:t>
                </a:r>
              </a:p>
              <a:p>
                <a:r>
                  <a:rPr lang="en-US" dirty="0" smtClean="0"/>
                  <a:t>Then there would be </a:t>
                </a:r>
                <a:r>
                  <a:rPr lang="en-US" i="1" dirty="0" smtClean="0"/>
                  <a:t>impossible</a:t>
                </a:r>
                <a:r>
                  <a:rPr lang="en-US" dirty="0" smtClean="0"/>
                  <a:t> to decrypt the </a:t>
                </a:r>
                <a:r>
                  <a:rPr lang="en-US" dirty="0" err="1" smtClean="0"/>
                  <a:t>ciphertext</a:t>
                </a:r>
                <a:r>
                  <a:rPr lang="en-US" dirty="0" smtClean="0"/>
                  <a:t>, as there would be no correlation for statistical analysis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3" y="1825625"/>
                <a:ext cx="11656463" cy="4351338"/>
              </a:xfrm>
              <a:blipFill rotWithShape="0">
                <a:blip r:embed="rId2"/>
                <a:stretch>
                  <a:fillRect l="-1412" t="-4342" r="-136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01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of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03" y="1825625"/>
            <a:ext cx="11054697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base </a:t>
            </a:r>
            <a:r>
              <a:rPr lang="en-US" dirty="0" err="1" smtClean="0"/>
              <a:t>Vigenere</a:t>
            </a:r>
            <a:r>
              <a:rPr lang="en-US" dirty="0" smtClean="0"/>
              <a:t> Cipher, need first to share a secret of length </a:t>
            </a:r>
            <a:r>
              <a:rPr lang="en-US" i="1" dirty="0" smtClean="0"/>
              <a:t>m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10 values), and then can encrypt/decrypt as long text as I want, for how many times I want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whole book</a:t>
            </a:r>
          </a:p>
          <a:p>
            <a:r>
              <a:rPr lang="en-US" dirty="0" smtClean="0"/>
              <a:t>With One-Time pad (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 smtClean="0"/>
              <a:t>Vigenere</a:t>
            </a:r>
            <a:r>
              <a:rPr lang="en-US" dirty="0" smtClean="0"/>
              <a:t> with long random S), the length of the secret is equal or more than the </a:t>
            </a:r>
            <a:r>
              <a:rPr lang="en-US" dirty="0" err="1" smtClean="0"/>
              <a:t>ciphertext</a:t>
            </a:r>
            <a:endParaRPr lang="en-US" dirty="0" smtClean="0"/>
          </a:p>
          <a:p>
            <a:r>
              <a:rPr lang="en-US" dirty="0" smtClean="0"/>
              <a:t>Encrypting a book would require a S that is as long as the book</a:t>
            </a:r>
          </a:p>
          <a:p>
            <a:r>
              <a:rPr lang="en-US" dirty="0" smtClean="0"/>
              <a:t>Is securely sharing a long secret S </a:t>
            </a:r>
            <a:r>
              <a:rPr lang="en-US" i="1" dirty="0" smtClean="0"/>
              <a:t>practical</a:t>
            </a:r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4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61" y="355749"/>
            <a:ext cx="10515600" cy="8001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Can first share (long) S when in secure context, and then </a:t>
            </a:r>
            <a:r>
              <a:rPr lang="en-US" i="1" dirty="0" smtClean="0"/>
              <a:t>afterwards</a:t>
            </a:r>
            <a:r>
              <a:rPr lang="en-US" dirty="0" smtClean="0"/>
              <a:t> use it as One-Time Pad when requiring secure communications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999858"/>
            <a:ext cx="10551207" cy="5816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494" y="1643967"/>
            <a:ext cx="859030" cy="859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84" y="2766612"/>
            <a:ext cx="859030" cy="859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84" y="1643967"/>
            <a:ext cx="859030" cy="859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707" y="2691005"/>
            <a:ext cx="859030" cy="8590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2067" y="3196127"/>
            <a:ext cx="44453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20816" y="2176031"/>
            <a:ext cx="51657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0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94" y="365125"/>
            <a:ext cx="7400658" cy="1325563"/>
          </a:xfrm>
        </p:spPr>
        <p:txBody>
          <a:bodyPr/>
          <a:lstStyle/>
          <a:p>
            <a:r>
              <a:rPr lang="en-US" smtClean="0"/>
              <a:t>Cold War 1962-1979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6" y="1825625"/>
            <a:ext cx="7178468" cy="467579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One-Time Pads were used by spies during the Cold War between USSR and USA</a:t>
            </a:r>
          </a:p>
          <a:p>
            <a:r>
              <a:rPr lang="en-US" dirty="0" smtClean="0"/>
              <a:t>Problem: once a spy used the whole S for his communications, could not get a new one (</a:t>
            </a:r>
            <a:r>
              <a:rPr lang="en-US" dirty="0" err="1" smtClean="0"/>
              <a:t>eg</a:t>
            </a:r>
            <a:r>
              <a:rPr lang="en-US" dirty="0" smtClean="0"/>
              <a:t>, when infiltrated in an enemy country)</a:t>
            </a:r>
            <a:r>
              <a:rPr lang="mr-IN" dirty="0" smtClean="0"/>
              <a:t>…</a:t>
            </a:r>
            <a:r>
              <a:rPr lang="en-US" dirty="0" smtClean="0"/>
              <a:t> so started to re-use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when re-using it, it is exactly like </a:t>
            </a:r>
            <a:r>
              <a:rPr lang="en-US" dirty="0" err="1" smtClean="0"/>
              <a:t>Vigenere</a:t>
            </a:r>
            <a:r>
              <a:rPr lang="en-US" dirty="0" smtClean="0"/>
              <a:t>, so can be statistically </a:t>
            </a:r>
            <a:r>
              <a:rPr lang="en-US" dirty="0" err="1" smtClean="0"/>
              <a:t>analysed</a:t>
            </a:r>
            <a:r>
              <a:rPr lang="en-US" dirty="0" smtClean="0"/>
              <a:t> and broken </a:t>
            </a:r>
          </a:p>
          <a:p>
            <a:r>
              <a:rPr lang="en-US" dirty="0" err="1" smtClean="0"/>
              <a:t>Ie</a:t>
            </a:r>
            <a:r>
              <a:rPr lang="en-US" dirty="0" smtClean="0"/>
              <a:t>, One-Time Pad is secure only as long as secret S is not re-used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6852" y="577147"/>
            <a:ext cx="4255805" cy="592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/>
            <a:ext uri="{91240B29-F687-4f45-9708-019B960494DF}"/>
          </a:extLst>
        </p:spPr>
      </p:pic>
    </p:spTree>
    <p:extLst>
      <p:ext uri="{BB962C8B-B14F-4D97-AF65-F5344CB8AC3E}">
        <p14:creationId xmlns:p14="http://schemas.microsoft.com/office/powerpoint/2010/main" val="2132380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One-Time Pads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16" y="1825625"/>
            <a:ext cx="11818834" cy="4711908"/>
          </a:xfrm>
        </p:spPr>
        <p:txBody>
          <a:bodyPr/>
          <a:lstStyle/>
          <a:p>
            <a:r>
              <a:rPr lang="en-US" dirty="0" smtClean="0"/>
              <a:t>So far we have been talking of written text</a:t>
            </a:r>
          </a:p>
          <a:p>
            <a:r>
              <a:rPr lang="en-US" dirty="0" smtClean="0"/>
              <a:t>But might need to encrypt any kind of data (</a:t>
            </a:r>
            <a:r>
              <a:rPr lang="en-US" dirty="0" err="1" smtClean="0"/>
              <a:t>eg</a:t>
            </a:r>
            <a:r>
              <a:rPr lang="en-US" dirty="0" smtClean="0"/>
              <a:t> images)</a:t>
            </a:r>
          </a:p>
          <a:p>
            <a:r>
              <a:rPr lang="en-US" dirty="0" smtClean="0"/>
              <a:t>So, we need to generalize to 0/1 bit strings</a:t>
            </a:r>
          </a:p>
          <a:p>
            <a:r>
              <a:rPr lang="en-US" dirty="0" smtClean="0"/>
              <a:t>But, let’s talk of XOR first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7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Exclusive-or (XOR)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28" y="1825624"/>
            <a:ext cx="5794050" cy="481445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Bit operation: takes 2 bits, gives 1 as output</a:t>
            </a:r>
          </a:p>
          <a:p>
            <a:r>
              <a:rPr lang="en-US" dirty="0" smtClean="0"/>
              <a:t>Result 0: if the bits are equal</a:t>
            </a:r>
          </a:p>
          <a:p>
            <a:pPr lvl="1"/>
            <a:r>
              <a:rPr lang="en-US" dirty="0" smtClean="0"/>
              <a:t>0 </a:t>
            </a:r>
            <a:r>
              <a:rPr lang="en-US" dirty="0" err="1" smtClean="0"/>
              <a:t>xor</a:t>
            </a:r>
            <a:r>
              <a:rPr lang="en-US" dirty="0" smtClean="0"/>
              <a:t> 0 = 0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xor</a:t>
            </a:r>
            <a:r>
              <a:rPr lang="en-US" dirty="0" smtClean="0"/>
              <a:t> 1 = 0 </a:t>
            </a:r>
          </a:p>
          <a:p>
            <a:r>
              <a:rPr lang="en-US" dirty="0" smtClean="0"/>
              <a:t>Result 1: if the bits are different</a:t>
            </a:r>
          </a:p>
          <a:p>
            <a:pPr lvl="1"/>
            <a:r>
              <a:rPr lang="en-US" dirty="0" smtClean="0"/>
              <a:t>0 </a:t>
            </a:r>
            <a:r>
              <a:rPr lang="en-US" dirty="0" err="1" smtClean="0"/>
              <a:t>xor</a:t>
            </a:r>
            <a:r>
              <a:rPr lang="en-US" dirty="0" smtClean="0"/>
              <a:t> 1 = 1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xor</a:t>
            </a:r>
            <a:r>
              <a:rPr lang="en-US" dirty="0" smtClean="0"/>
              <a:t> 0 = 1</a:t>
            </a:r>
          </a:p>
          <a:p>
            <a:r>
              <a:rPr lang="en-US" dirty="0" smtClean="0"/>
              <a:t>For bit strings, </a:t>
            </a:r>
            <a:r>
              <a:rPr lang="en-US" dirty="0" err="1" smtClean="0"/>
              <a:t>xor</a:t>
            </a:r>
            <a:r>
              <a:rPr lang="en-US" dirty="0" smtClean="0"/>
              <a:t> one bit at a time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10100 </a:t>
            </a:r>
            <a:r>
              <a:rPr lang="en-US" dirty="0" err="1" smtClean="0"/>
              <a:t>xor</a:t>
            </a:r>
            <a:r>
              <a:rPr lang="en-US" dirty="0" smtClean="0"/>
              <a:t> 01101 = 11001</a:t>
            </a:r>
          </a:p>
          <a:p>
            <a:r>
              <a:rPr lang="en-US" dirty="0" smtClean="0"/>
              <a:t>Highly efficient operation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511863"/>
              </p:ext>
            </p:extLst>
          </p:nvPr>
        </p:nvGraphicFramePr>
        <p:xfrm>
          <a:off x="7416801" y="1657394"/>
          <a:ext cx="3142002" cy="25754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25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XOR</a:t>
                      </a:r>
                      <a:endParaRPr lang="en-US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13541"/>
              </p:ext>
            </p:extLst>
          </p:nvPr>
        </p:nvGraphicFramePr>
        <p:xfrm>
          <a:off x="6096000" y="4623274"/>
          <a:ext cx="5783604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A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B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XOR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98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One-Time </a:t>
            </a:r>
            <a:r>
              <a:rPr lang="en-US" dirty="0" smtClean="0"/>
              <a:t>Pads: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</a:t>
            </a:r>
            <a:r>
              <a:rPr lang="en-US" i="1" dirty="0" smtClean="0"/>
              <a:t>M</a:t>
            </a:r>
            <a:r>
              <a:rPr lang="en-US" dirty="0" smtClean="0"/>
              <a:t> as binary 0/1 string </a:t>
            </a:r>
          </a:p>
          <a:p>
            <a:r>
              <a:rPr lang="en-US" dirty="0" smtClean="0"/>
              <a:t>Secret </a:t>
            </a:r>
            <a:r>
              <a:rPr lang="en-US" i="1" dirty="0" smtClean="0"/>
              <a:t>P</a:t>
            </a:r>
            <a:r>
              <a:rPr lang="en-US" dirty="0" smtClean="0"/>
              <a:t> (pad) being a </a:t>
            </a:r>
            <a:r>
              <a:rPr lang="en-US" i="1" dirty="0" smtClean="0"/>
              <a:t>random</a:t>
            </a:r>
            <a:r>
              <a:rPr lang="en-US" dirty="0" smtClean="0"/>
              <a:t> binary string</a:t>
            </a:r>
          </a:p>
          <a:p>
            <a:r>
              <a:rPr lang="en-US" dirty="0" err="1" smtClean="0"/>
              <a:t>Ciphertext</a:t>
            </a:r>
            <a:r>
              <a:rPr lang="en-US" dirty="0" smtClean="0"/>
              <a:t> simply:  </a:t>
            </a:r>
            <a:r>
              <a:rPr lang="en-US" i="1" dirty="0" smtClean="0"/>
              <a:t>C = M </a:t>
            </a:r>
            <a:r>
              <a:rPr lang="en-US" i="1" dirty="0" err="1" smtClean="0"/>
              <a:t>xor</a:t>
            </a:r>
            <a:r>
              <a:rPr lang="en-US" i="1" dirty="0" smtClean="0"/>
              <a:t> P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Recover message:  </a:t>
            </a:r>
            <a:r>
              <a:rPr lang="en-US" i="1" dirty="0" smtClean="0"/>
              <a:t>M = C </a:t>
            </a:r>
            <a:r>
              <a:rPr lang="en-US" i="1" dirty="0" err="1" smtClean="0"/>
              <a:t>xor</a:t>
            </a:r>
            <a:r>
              <a:rPr lang="en-US" i="1" dirty="0" smtClean="0"/>
              <a:t> P</a:t>
            </a:r>
          </a:p>
          <a:p>
            <a:r>
              <a:rPr lang="en-US" dirty="0" smtClean="0"/>
              <a:t>Highly efficient to compute, can be applied to any kind of data</a:t>
            </a:r>
          </a:p>
        </p:txBody>
      </p:sp>
    </p:spTree>
    <p:extLst>
      <p:ext uri="{BB962C8B-B14F-4D97-AF65-F5344CB8AC3E}">
        <p14:creationId xmlns:p14="http://schemas.microsoft.com/office/powerpoint/2010/main" val="96987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1" y="1825625"/>
            <a:ext cx="11609223" cy="4351338"/>
          </a:xfrm>
        </p:spPr>
        <p:txBody>
          <a:bodyPr/>
          <a:lstStyle/>
          <a:p>
            <a:r>
              <a:rPr lang="en-US" dirty="0" smtClean="0"/>
              <a:t>Practice and study of technique for </a:t>
            </a:r>
            <a:r>
              <a:rPr lang="en-US" i="1" dirty="0" smtClean="0"/>
              <a:t>secure communication</a:t>
            </a:r>
            <a:r>
              <a:rPr lang="en-US" dirty="0" smtClean="0"/>
              <a:t>, even in the presence of adversary listeners</a:t>
            </a:r>
          </a:p>
          <a:p>
            <a:r>
              <a:rPr lang="en-US" dirty="0" smtClean="0"/>
              <a:t>Why? Communication from you computer to a server (</a:t>
            </a:r>
            <a:r>
              <a:rPr lang="en-US" dirty="0" err="1" smtClean="0"/>
              <a:t>eg</a:t>
            </a:r>
            <a:r>
              <a:rPr lang="en-US" dirty="0" smtClean="0"/>
              <a:t>, on Internet) goes through </a:t>
            </a:r>
            <a:r>
              <a:rPr lang="en-US" b="1" dirty="0" smtClean="0"/>
              <a:t>many</a:t>
            </a:r>
            <a:r>
              <a:rPr lang="en-US" dirty="0" smtClean="0"/>
              <a:t> routers in different countries </a:t>
            </a:r>
          </a:p>
          <a:p>
            <a:pPr lvl="1"/>
            <a:r>
              <a:rPr lang="en-US" dirty="0" smtClean="0"/>
              <a:t>Anyone having access to these routers can read your messages</a:t>
            </a:r>
          </a:p>
          <a:p>
            <a:r>
              <a:rPr lang="en-US" dirty="0" smtClean="0"/>
              <a:t>You would like your Internet Banking and access to email to be protected…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63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2600325"/>
            <a:ext cx="11727543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Advanced Encryption Standard (AES)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5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365125"/>
            <a:ext cx="117783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57" y="1825625"/>
            <a:ext cx="11872686" cy="4351338"/>
          </a:xfrm>
        </p:spPr>
        <p:txBody>
          <a:bodyPr/>
          <a:lstStyle/>
          <a:p>
            <a:r>
              <a:rPr lang="en-US" dirty="0" smtClean="0"/>
              <a:t>One-Time Pads are secure as long as the pad is not re-used</a:t>
            </a:r>
          </a:p>
          <a:p>
            <a:pPr lvl="1"/>
            <a:r>
              <a:rPr lang="en-US" dirty="0" smtClean="0"/>
              <a:t>So, not too practical for current security needs</a:t>
            </a:r>
          </a:p>
          <a:p>
            <a:r>
              <a:rPr lang="en-US" dirty="0" smtClean="0"/>
              <a:t>AES (1997) is current best approach for </a:t>
            </a:r>
            <a:r>
              <a:rPr lang="en-US" i="1" dirty="0" smtClean="0"/>
              <a:t>symmetric</a:t>
            </a:r>
            <a:r>
              <a:rPr lang="en-US" dirty="0" smtClean="0"/>
              <a:t> encryption</a:t>
            </a:r>
          </a:p>
          <a:p>
            <a:r>
              <a:rPr lang="en-US" i="1" dirty="0" smtClean="0"/>
              <a:t>Symmetric</a:t>
            </a:r>
            <a:r>
              <a:rPr lang="en-US" dirty="0" smtClean="0"/>
              <a:t>: both sender and receiver use the same key/secret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S=S’  </a:t>
            </a:r>
          </a:p>
          <a:p>
            <a:r>
              <a:rPr lang="en-US" dirty="0" smtClean="0"/>
              <a:t>3 different versions: 128, 192 and 256 bits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radeoff between  security and efficiency of the algorithms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more secure version (256) takes longer to compute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5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85232"/>
          </a:xfrm>
        </p:spPr>
        <p:txBody>
          <a:bodyPr>
            <a:normAutofit/>
          </a:bodyPr>
          <a:lstStyle/>
          <a:p>
            <a:r>
              <a:rPr lang="en-US" dirty="0" smtClean="0"/>
              <a:t>AES encrypts/decrypts a message in blocks of 128 bits</a:t>
            </a:r>
          </a:p>
          <a:p>
            <a:r>
              <a:rPr lang="en-US" dirty="0" smtClean="0"/>
              <a:t>But how does it works internally?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9366" y="3519714"/>
            <a:ext cx="7162572" cy="309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87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7884206" cy="1325563"/>
          </a:xfrm>
        </p:spPr>
        <p:txBody>
          <a:bodyPr/>
          <a:lstStyle/>
          <a:p>
            <a:r>
              <a:rPr lang="en-US" dirty="0" smtClean="0"/>
              <a:t>128 Bit Version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343" y="1825625"/>
                <a:ext cx="8541657" cy="482191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Quite complex algorithm, we </a:t>
                </a:r>
                <a:r>
                  <a:rPr lang="en-US" dirty="0" err="1" smtClean="0"/>
                  <a:t>ll</a:t>
                </a:r>
                <a:r>
                  <a:rPr lang="en-US" dirty="0" smtClean="0"/>
                  <a:t> NOT see full details </a:t>
                </a:r>
              </a:p>
              <a:p>
                <a:pPr lvl="1"/>
                <a:r>
                  <a:rPr lang="en-US" dirty="0" smtClean="0"/>
                  <a:t>see book if interested</a:t>
                </a:r>
              </a:p>
              <a:p>
                <a:r>
                  <a:rPr lang="en-US" dirty="0" smtClean="0"/>
                  <a:t>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i="1" dirty="0" smtClean="0"/>
                  <a:t>P </a:t>
                </a:r>
                <a:r>
                  <a:rPr lang="en-US" dirty="0" smtClean="0"/>
                  <a:t>is the plaintext, whereas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is the 128 bit key</a:t>
                </a:r>
              </a:p>
              <a:p>
                <a:pPr lvl="1"/>
                <a:r>
                  <a:rPr lang="en-US" dirty="0" smtClean="0"/>
                  <a:t>So, first step is same as One-Time Pads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omplex steps: S-box substitution, permutation, </a:t>
                </a:r>
                <a:r>
                  <a:rPr lang="en-US" dirty="0" err="1" smtClean="0"/>
                  <a:t>etc</a:t>
                </a:r>
                <a:endParaRPr lang="en-US" dirty="0" smtClean="0"/>
              </a:p>
              <a:p>
                <a:r>
                  <a:rPr lang="en-US" dirty="0" smtClean="0"/>
                  <a:t>Repeated 10 times until </a:t>
                </a:r>
                <a:r>
                  <a:rPr lang="en-US" dirty="0" err="1" smtClean="0"/>
                  <a:t>ciphertext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43" y="1825625"/>
                <a:ext cx="8541657" cy="4821918"/>
              </a:xfrm>
              <a:blipFill>
                <a:blip r:embed="rId2"/>
                <a:stretch>
                  <a:fillRect l="-1926" t="-3034" r="-1997" b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22406" y="548822"/>
            <a:ext cx="3411537" cy="599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6611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9" y="1825624"/>
            <a:ext cx="11858171" cy="4560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AES is highly secure, especially the 256 bit version</a:t>
            </a:r>
          </a:p>
          <a:p>
            <a:pPr lvl="1"/>
            <a:r>
              <a:rPr lang="en-US" dirty="0" smtClean="0"/>
              <a:t>Not possible to brute force it with current hardware/systems</a:t>
            </a:r>
          </a:p>
          <a:p>
            <a:r>
              <a:rPr lang="en-US" dirty="0" smtClean="0"/>
              <a:t>In contrast to One-Time Pads, the secret/key can be reused  </a:t>
            </a:r>
          </a:p>
          <a:p>
            <a:r>
              <a:rPr lang="en-US" i="1" dirty="0" smtClean="0"/>
              <a:t>But</a:t>
            </a:r>
            <a:r>
              <a:rPr lang="en-US" dirty="0" smtClean="0"/>
              <a:t> how can Alice and Bob share a 256 bit key </a:t>
            </a:r>
            <a:r>
              <a:rPr lang="en-US" i="1" dirty="0" smtClean="0"/>
              <a:t>secretly</a:t>
            </a:r>
            <a:r>
              <a:rPr lang="en-US" dirty="0" smtClean="0"/>
              <a:t> if they do not know each other?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you want to communicate </a:t>
            </a:r>
            <a:r>
              <a:rPr lang="en-US" i="1" dirty="0" smtClean="0"/>
              <a:t>securely</a:t>
            </a:r>
            <a:r>
              <a:rPr lang="en-US" dirty="0" smtClean="0"/>
              <a:t> with different web sites (your bank, Facebook, etc.), how to share the secret key?</a:t>
            </a:r>
          </a:p>
          <a:p>
            <a:r>
              <a:rPr lang="en-US" dirty="0" smtClean="0"/>
              <a:t>With symmetric keys, you can’t do it directly…</a:t>
            </a:r>
          </a:p>
        </p:txBody>
      </p:sp>
    </p:spTree>
    <p:extLst>
      <p:ext uri="{BB962C8B-B14F-4D97-AF65-F5344CB8AC3E}">
        <p14:creationId xmlns:p14="http://schemas.microsoft.com/office/powerpoint/2010/main" val="112529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/>
          <a:lstStyle/>
          <a:p>
            <a:r>
              <a:rPr lang="en-US" dirty="0" smtClean="0"/>
              <a:t>Public-Key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4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key K used for encryption is different from the K’ used for decryption</a:t>
            </a:r>
          </a:p>
          <a:p>
            <a:r>
              <a:rPr lang="en-US" dirty="0" smtClean="0"/>
              <a:t>So, need at least 2 keys</a:t>
            </a:r>
          </a:p>
          <a:p>
            <a:r>
              <a:rPr lang="en-US" dirty="0" smtClean="0"/>
              <a:t>Why? Can </a:t>
            </a:r>
            <a:r>
              <a:rPr lang="en-US" i="1" dirty="0" smtClean="0"/>
              <a:t>publicly</a:t>
            </a:r>
            <a:r>
              <a:rPr lang="en-US" dirty="0" smtClean="0"/>
              <a:t> share the encryption key K, but then keep </a:t>
            </a:r>
            <a:r>
              <a:rPr lang="en-US" i="1" dirty="0" smtClean="0"/>
              <a:t>private</a:t>
            </a:r>
            <a:r>
              <a:rPr lang="en-US" dirty="0" smtClean="0"/>
              <a:t> the decryption K’ one</a:t>
            </a:r>
            <a:endParaRPr lang="en-US" dirty="0"/>
          </a:p>
        </p:txBody>
      </p:sp>
      <p:pic>
        <p:nvPicPr>
          <p:cNvPr id="1026" name="Picture 2" descr="Image result for public key crypt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7200" y="3899363"/>
            <a:ext cx="5320166" cy="27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3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Public/Private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86" y="1825625"/>
            <a:ext cx="6828971" cy="47493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user will have 2 keys: one </a:t>
            </a:r>
            <a:r>
              <a:rPr lang="en-US" i="1" dirty="0" smtClean="0"/>
              <a:t>private</a:t>
            </a:r>
            <a:r>
              <a:rPr lang="en-US" dirty="0" smtClean="0"/>
              <a:t>, and one </a:t>
            </a:r>
            <a:r>
              <a:rPr lang="en-US" i="1" dirty="0" smtClean="0"/>
              <a:t>public</a:t>
            </a:r>
          </a:p>
          <a:p>
            <a:r>
              <a:rPr lang="en-US" dirty="0" smtClean="0"/>
              <a:t>When Alice wants to speak with Bob, it will be </a:t>
            </a:r>
            <a:r>
              <a:rPr lang="en-US" i="1" dirty="0" smtClean="0"/>
              <a:t>encrypt</a:t>
            </a:r>
            <a:r>
              <a:rPr lang="en-US" dirty="0" smtClean="0"/>
              <a:t> with the </a:t>
            </a:r>
            <a:r>
              <a:rPr lang="en-US" i="1" dirty="0" smtClean="0"/>
              <a:t>public</a:t>
            </a:r>
            <a:r>
              <a:rPr lang="en-US" dirty="0" smtClean="0"/>
              <a:t> key of Bob</a:t>
            </a:r>
          </a:p>
          <a:p>
            <a:r>
              <a:rPr lang="en-US" dirty="0" smtClean="0"/>
              <a:t>Only Bob can </a:t>
            </a:r>
            <a:r>
              <a:rPr lang="en-US" i="1" dirty="0" smtClean="0"/>
              <a:t>decrypt</a:t>
            </a:r>
            <a:r>
              <a:rPr lang="en-US" dirty="0" smtClean="0"/>
              <a:t> the </a:t>
            </a:r>
            <a:r>
              <a:rPr lang="en-US" dirty="0" err="1" smtClean="0"/>
              <a:t>ciphertext</a:t>
            </a:r>
            <a:r>
              <a:rPr lang="en-US" dirty="0" smtClean="0"/>
              <a:t> using his </a:t>
            </a:r>
            <a:r>
              <a:rPr lang="en-US" i="1" dirty="0" smtClean="0"/>
              <a:t>private</a:t>
            </a:r>
            <a:r>
              <a:rPr lang="en-US" dirty="0" smtClean="0"/>
              <a:t> key</a:t>
            </a:r>
          </a:p>
          <a:p>
            <a:r>
              <a:rPr lang="en-US" dirty="0" smtClean="0"/>
              <a:t>When replying, Bob will use Alice’s </a:t>
            </a:r>
            <a:r>
              <a:rPr lang="en-US" i="1" dirty="0" smtClean="0"/>
              <a:t>public</a:t>
            </a:r>
            <a:r>
              <a:rPr lang="en-US" dirty="0" smtClean="0"/>
              <a:t> key, and so on</a:t>
            </a:r>
            <a:endParaRPr lang="en-US" dirty="0"/>
          </a:p>
        </p:txBody>
      </p:sp>
      <p:pic>
        <p:nvPicPr>
          <p:cNvPr id="2050" name="Picture 2" descr="Image result for public key crypt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0857" y="1825625"/>
            <a:ext cx="4840968" cy="41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1" y="1709284"/>
            <a:ext cx="11720286" cy="13094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Alice and Bob do publicize and share their public keys in the open</a:t>
            </a:r>
          </a:p>
          <a:p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h</a:t>
            </a:r>
            <a:r>
              <a:rPr lang="en-US" dirty="0" smtClean="0"/>
              <a:t>ow can we ensure that, even if Eve intercepts the encrypted messages, she cannot brute force and decrypt them even without Bob’s private key?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7657" y="3484661"/>
            <a:ext cx="5615418" cy="337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48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Cryptosystem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825625"/>
                <a:ext cx="11099800" cy="4351338"/>
              </a:xfrm>
            </p:spPr>
            <p:txBody>
              <a:bodyPr/>
              <a:lstStyle/>
              <a:p>
                <a:r>
                  <a:rPr lang="en-US" dirty="0" smtClean="0"/>
                  <a:t>Named after its authors</a:t>
                </a:r>
              </a:p>
              <a:p>
                <a:pPr lvl="1"/>
                <a:r>
                  <a:rPr lang="en-US" dirty="0" err="1" smtClean="0"/>
                  <a:t>Adi</a:t>
                </a:r>
                <a:r>
                  <a:rPr lang="en-US" dirty="0" smtClean="0"/>
                  <a:t> Shamir, Ron </a:t>
                </a:r>
                <a:r>
                  <a:rPr lang="en-US" dirty="0" err="1" smtClean="0"/>
                  <a:t>Rivest</a:t>
                </a:r>
                <a:r>
                  <a:rPr lang="en-US" dirty="0" smtClean="0"/>
                  <a:t> and Len </a:t>
                </a:r>
                <a:r>
                  <a:rPr lang="en-US" dirty="0" err="1" smtClean="0"/>
                  <a:t>Adleman</a:t>
                </a:r>
                <a:endParaRPr lang="en-US" dirty="0" smtClean="0"/>
              </a:p>
              <a:p>
                <a:r>
                  <a:rPr lang="en-US" dirty="0" smtClean="0"/>
                  <a:t>Security based on mathematical problems (</a:t>
                </a:r>
                <a:r>
                  <a:rPr lang="en-US" i="1" dirty="0" smtClean="0"/>
                  <a:t>factorization</a:t>
                </a:r>
                <a:r>
                  <a:rPr lang="en-US" dirty="0" smtClean="0"/>
                  <a:t>) that we do not know how solve efficiently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dirty="0" smtClean="0"/>
                  <a:t>, where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are prime numbers</a:t>
                </a:r>
              </a:p>
              <a:p>
                <a:pPr lvl="1"/>
                <a:r>
                  <a:rPr lang="en-US" dirty="0" smtClean="0"/>
                  <a:t>prime number, only dividable by 1 and itself, 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 1, 2, 3, 5, 7, 11, …</a:t>
                </a:r>
              </a:p>
              <a:p>
                <a:r>
                  <a:rPr lang="en-US" dirty="0" smtClean="0"/>
                  <a:t>Given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, we have no efficient algorithm to derive 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and </a:t>
                </a:r>
                <a:r>
                  <a:rPr lang="en-US" i="1" dirty="0" smtClean="0"/>
                  <a:t>q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825625"/>
                <a:ext cx="11099800" cy="4351338"/>
              </a:xfrm>
              <a:blipFill>
                <a:blip r:embed="rId2"/>
                <a:stretch>
                  <a:fillRect l="-1538" t="-3361" r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25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9" y="165075"/>
            <a:ext cx="10515600" cy="617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 machines </a:t>
            </a:r>
            <a:r>
              <a:rPr lang="en-US" dirty="0" smtClean="0"/>
              <a:t>from </a:t>
            </a:r>
            <a:r>
              <a:rPr lang="en-US" dirty="0" err="1"/>
              <a:t>Fjerdingen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" y="849952"/>
            <a:ext cx="11680705" cy="50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2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743" y="1825625"/>
                <a:ext cx="11843657" cy="49090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Bob generates 2 </a:t>
                </a:r>
                <a:r>
                  <a:rPr lang="en-US" i="1" dirty="0" smtClean="0"/>
                  <a:t>large</a:t>
                </a:r>
                <a:r>
                  <a:rPr lang="en-US" dirty="0" smtClean="0"/>
                  <a:t> prime numbers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q, </a:t>
                </a: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Choose </a:t>
                </a:r>
                <a:r>
                  <a:rPr lang="en-US" i="1" dirty="0" smtClean="0"/>
                  <a:t>e </a:t>
                </a:r>
                <a:r>
                  <a:rPr lang="en-US" dirty="0" smtClean="0"/>
                  <a:t>such that it is relative prime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Note: mathematically details of these formulas are 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important for this course </a:t>
                </a:r>
              </a:p>
              <a:p>
                <a:r>
                  <a:rPr lang="en-US" dirty="0" smtClean="0"/>
                  <a:t>Public key: pair </a:t>
                </a:r>
                <a:r>
                  <a:rPr lang="en-US" i="1" dirty="0" smtClean="0"/>
                  <a:t>(e, n)</a:t>
                </a:r>
              </a:p>
              <a:p>
                <a:r>
                  <a:rPr lang="en-US" dirty="0" smtClean="0"/>
                  <a:t>Private key: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Note: if one would derive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from </a:t>
                </a:r>
                <a:r>
                  <a:rPr lang="en-US" i="1" dirty="0" smtClean="0"/>
                  <a:t>n,</a:t>
                </a:r>
                <a:r>
                  <a:rPr lang="en-US" dirty="0" smtClean="0"/>
                  <a:t> then deriving private key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would be trivial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43" y="1825625"/>
                <a:ext cx="11843657" cy="4909004"/>
              </a:xfrm>
              <a:blipFill>
                <a:blip r:embed="rId2"/>
                <a:stretch>
                  <a:fillRect l="-1390" t="-3846" b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946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Encryption/Decryption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7713" y="1825625"/>
                <a:ext cx="11778343" cy="4351338"/>
              </a:xfrm>
            </p:spPr>
            <p:txBody>
              <a:bodyPr/>
              <a:lstStyle/>
              <a:p>
                <a:r>
                  <a:rPr lang="en-US" dirty="0" smtClean="0"/>
                  <a:t>Alice sending message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to Bob using Bob’s public key </a:t>
                </a:r>
                <a:r>
                  <a:rPr lang="en-US" i="1" dirty="0" smtClean="0"/>
                  <a:t>(</a:t>
                </a:r>
                <a:r>
                  <a:rPr lang="en-US" i="1" dirty="0" err="1" smtClean="0"/>
                  <a:t>e,n</a:t>
                </a:r>
                <a:r>
                  <a:rPr lang="en-US" i="1" dirty="0" smtClean="0"/>
                  <a:t>)</a:t>
                </a:r>
              </a:p>
              <a:p>
                <a:r>
                  <a:rPr lang="en-US" dirty="0" smtClean="0"/>
                  <a:t>Note: 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, being a 0/1 bit string, can be represented with a (large) number</a:t>
                </a:r>
              </a:p>
              <a:p>
                <a:r>
                  <a:rPr lang="en-US" dirty="0" smtClean="0"/>
                  <a:t>Encryption using public </a:t>
                </a:r>
                <a:r>
                  <a:rPr lang="en-US" i="1" dirty="0" smtClean="0"/>
                  <a:t>(</a:t>
                </a:r>
                <a:r>
                  <a:rPr lang="en-US" i="1" dirty="0" err="1" smtClean="0"/>
                  <a:t>e,n</a:t>
                </a:r>
                <a:r>
                  <a:rPr lang="en-US" i="1" dirty="0" smtClean="0"/>
                  <a:t>)</a:t>
                </a:r>
                <a:r>
                  <a:rPr lang="en-US" dirty="0" smtClean="0"/>
                  <a:t>: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Decryption using private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: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713" y="1825625"/>
                <a:ext cx="11778343" cy="4351338"/>
              </a:xfrm>
              <a:blipFill>
                <a:blip r:embed="rId2"/>
                <a:stretch>
                  <a:fillRect l="-1449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178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5"/>
            <a:ext cx="1165497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Factorization (</a:t>
            </a:r>
            <a:r>
              <a:rPr lang="en-US" dirty="0" err="1" smtClean="0"/>
              <a:t>ie</a:t>
            </a:r>
            <a:r>
              <a:rPr lang="en-US" dirty="0" smtClean="0"/>
              <a:t> deriving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 </a:t>
            </a:r>
            <a:r>
              <a:rPr lang="en-US" dirty="0"/>
              <a:t>from </a:t>
            </a:r>
            <a:r>
              <a:rPr lang="en-US" i="1" dirty="0"/>
              <a:t>n</a:t>
            </a:r>
            <a:r>
              <a:rPr lang="en-US" dirty="0" smtClean="0"/>
              <a:t>) is a hard problem, but can be brute forced if </a:t>
            </a:r>
            <a:r>
              <a:rPr lang="en-US" i="1" dirty="0" smtClean="0"/>
              <a:t>n </a:t>
            </a:r>
            <a:r>
              <a:rPr lang="en-US" dirty="0"/>
              <a:t> </a:t>
            </a:r>
            <a:r>
              <a:rPr lang="en-US" dirty="0" smtClean="0"/>
              <a:t>is not too large</a:t>
            </a:r>
          </a:p>
          <a:p>
            <a:r>
              <a:rPr lang="en-US" dirty="0" smtClean="0"/>
              <a:t>Currently, to be secure, recommended to use </a:t>
            </a:r>
            <a:r>
              <a:rPr lang="en-US" i="1" dirty="0" smtClean="0"/>
              <a:t>n </a:t>
            </a:r>
            <a:r>
              <a:rPr lang="en-US" dirty="0" smtClean="0"/>
              <a:t>with at least 2048 bits, which is a HUGE number</a:t>
            </a:r>
          </a:p>
          <a:p>
            <a:r>
              <a:rPr lang="en-US" dirty="0" smtClean="0"/>
              <a:t>Problem: because RSA works on very large numbers, it is </a:t>
            </a:r>
            <a:r>
              <a:rPr lang="en-US" i="1" dirty="0" smtClean="0"/>
              <a:t>slow, </a:t>
            </a:r>
            <a:r>
              <a:rPr lang="en-US" dirty="0" smtClean="0"/>
              <a:t>much, much slower than AES</a:t>
            </a:r>
            <a:endParaRPr lang="en-US" i="1" dirty="0" smtClean="0"/>
          </a:p>
          <a:p>
            <a:r>
              <a:rPr lang="en-US" dirty="0" smtClean="0"/>
              <a:t>So, not efficient when needing to send many encrypted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80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Exchange: RSA + AES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4" y="1825625"/>
            <a:ext cx="6502400" cy="47711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AES we have the problem of securely share the symmetric key</a:t>
            </a:r>
          </a:p>
          <a:p>
            <a:r>
              <a:rPr lang="en-US" dirty="0" smtClean="0"/>
              <a:t>In RSA, we don’t have such issue, as public keys can be shared in the open</a:t>
            </a:r>
          </a:p>
          <a:p>
            <a:r>
              <a:rPr lang="en-US" dirty="0" smtClean="0"/>
              <a:t>But RSA is very slow</a:t>
            </a:r>
          </a:p>
          <a:p>
            <a:r>
              <a:rPr lang="en-US" dirty="0" smtClean="0"/>
              <a:t>RSA + AES: using RSA in the first step to share an AES key, and then keep communicating by using AES</a:t>
            </a:r>
            <a:endParaRPr lang="en-US" dirty="0"/>
          </a:p>
        </p:txBody>
      </p:sp>
      <p:sp>
        <p:nvSpPr>
          <p:cNvPr id="4" name="Flowchart: Delay 3"/>
          <p:cNvSpPr/>
          <p:nvPr/>
        </p:nvSpPr>
        <p:spPr>
          <a:xfrm rot="16200000">
            <a:off x="7569200" y="3584487"/>
            <a:ext cx="544285" cy="52977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1685" y="3243401"/>
            <a:ext cx="319314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lay 5"/>
          <p:cNvSpPr/>
          <p:nvPr/>
        </p:nvSpPr>
        <p:spPr>
          <a:xfrm rot="16200000">
            <a:off x="10435771" y="3628030"/>
            <a:ext cx="544285" cy="529771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548256" y="3286944"/>
            <a:ext cx="319314" cy="3338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22985" y="420787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43028" y="420929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18" name="Flowchart: Delay 17"/>
          <p:cNvSpPr/>
          <p:nvPr/>
        </p:nvSpPr>
        <p:spPr>
          <a:xfrm rot="16200000">
            <a:off x="7545614" y="5562049"/>
            <a:ext cx="544285" cy="52977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58099" y="5220963"/>
            <a:ext cx="319314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/>
          <p:cNvSpPr/>
          <p:nvPr/>
        </p:nvSpPr>
        <p:spPr>
          <a:xfrm rot="16200000">
            <a:off x="10412185" y="5605592"/>
            <a:ext cx="544285" cy="529771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524670" y="5264506"/>
            <a:ext cx="319314" cy="3338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99399" y="618543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9442" y="618685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24" name="Flowchart: Delay 23"/>
          <p:cNvSpPr/>
          <p:nvPr/>
        </p:nvSpPr>
        <p:spPr>
          <a:xfrm rot="16200000">
            <a:off x="7561943" y="1832883"/>
            <a:ext cx="544285" cy="52977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74428" y="1491797"/>
            <a:ext cx="319314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15728" y="2456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11456" y="3387017"/>
            <a:ext cx="220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 </a:t>
            </a:r>
            <a:r>
              <a:rPr lang="en-US" sz="2400" i="1" dirty="0" smtClean="0"/>
              <a:t>K </a:t>
            </a:r>
            <a:r>
              <a:rPr lang="en-US" sz="2400" dirty="0" smtClean="0"/>
              <a:t>with RSA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8211456" y="1908246"/>
            <a:ext cx="225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AES key </a:t>
            </a:r>
            <a:r>
              <a:rPr lang="en-US" sz="2400" i="1" dirty="0" smtClean="0"/>
              <a:t>K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272329" y="5964481"/>
            <a:ext cx="2016807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272328" y="3988978"/>
            <a:ext cx="2016807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29362" y="5400729"/>
            <a:ext cx="119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AES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4812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HTTPS: SSL/TLS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920" y="1939895"/>
            <a:ext cx="11801742" cy="423706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you access websites using HTTPS, those exchanges of messages/files are encrypted</a:t>
            </a:r>
          </a:p>
          <a:p>
            <a:r>
              <a:rPr lang="en-US" dirty="0" smtClean="0"/>
              <a:t>Usually using RSA under the hoods</a:t>
            </a:r>
          </a:p>
          <a:p>
            <a:r>
              <a:rPr lang="en-US" dirty="0" smtClean="0"/>
              <a:t>Certificate: the public key for the site you want to access (</a:t>
            </a:r>
            <a:r>
              <a:rPr lang="en-US" dirty="0" err="1" smtClean="0"/>
              <a:t>eg</a:t>
            </a:r>
            <a:r>
              <a:rPr lang="en-US" dirty="0" smtClean="0"/>
              <a:t> Facebook)</a:t>
            </a:r>
          </a:p>
          <a:p>
            <a:r>
              <a:rPr lang="en-US" dirty="0" smtClean="0"/>
              <a:t>Certificate Authority: handling of certificates for the different web sites</a:t>
            </a:r>
          </a:p>
          <a:p>
            <a:r>
              <a:rPr lang="en-US" dirty="0" smtClean="0"/>
              <a:t>Will go back on this when doing web security later in the course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91" y="683664"/>
            <a:ext cx="5040124" cy="5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32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88" y="3057050"/>
            <a:ext cx="10515600" cy="1325563"/>
          </a:xfrm>
        </p:spPr>
        <p:txBody>
          <a:bodyPr/>
          <a:lstStyle/>
          <a:p>
            <a:r>
              <a:rPr lang="en-US" dirty="0" smtClean="0"/>
              <a:t>HTML + CSS +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6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77" y="365125"/>
            <a:ext cx="11511185" cy="1325563"/>
          </a:xfrm>
        </p:spPr>
        <p:txBody>
          <a:bodyPr/>
          <a:lstStyle/>
          <a:p>
            <a:r>
              <a:rPr lang="en-US" dirty="0" smtClean="0"/>
              <a:t>Overlap With Other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98" y="1825625"/>
            <a:ext cx="114513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This course is about Information Security, not programming</a:t>
            </a:r>
          </a:p>
          <a:p>
            <a:r>
              <a:rPr lang="en-US" dirty="0" smtClean="0"/>
              <a:t>But to understand security, you need to know how programming works</a:t>
            </a:r>
          </a:p>
          <a:p>
            <a:r>
              <a:rPr lang="en-US" dirty="0" smtClean="0"/>
              <a:t>Studying just theory is not the same as doing some actual </a:t>
            </a:r>
            <a:r>
              <a:rPr lang="en-US" i="1" dirty="0" smtClean="0"/>
              <a:t>hacking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Later in the course there is going to be a focus on web, so need to understand the bases of web development</a:t>
            </a:r>
          </a:p>
          <a:p>
            <a:r>
              <a:rPr lang="en-US" dirty="0" smtClean="0"/>
              <a:t>Although this is not a course on web development, we will go through it, even though the details will / should had been covered in other courses…</a:t>
            </a:r>
          </a:p>
          <a:p>
            <a:r>
              <a:rPr lang="en-US" dirty="0" smtClean="0"/>
              <a:t>Think about it as a repetition…</a:t>
            </a:r>
          </a:p>
          <a:p>
            <a:r>
              <a:rPr lang="en-US" dirty="0" smtClean="0"/>
              <a:t>However, the (3-h written) exam will be “theoretical”, and I will </a:t>
            </a:r>
            <a:r>
              <a:rPr lang="en-US" b="1" dirty="0" smtClean="0"/>
              <a:t>NOT</a:t>
            </a:r>
            <a:r>
              <a:rPr lang="en-US" dirty="0" smtClean="0"/>
              <a:t> ask you to write code (although I </a:t>
            </a:r>
            <a:r>
              <a:rPr lang="en-US" i="1" dirty="0" smtClean="0"/>
              <a:t>might</a:t>
            </a:r>
            <a:r>
              <a:rPr lang="en-US" dirty="0" smtClean="0"/>
              <a:t> show you code, and ask you questions about it)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25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62" y="365125"/>
            <a:ext cx="1180174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(</a:t>
            </a:r>
            <a:r>
              <a:rPr lang="en-US" b="1" dirty="0" err="1"/>
              <a:t>H</a:t>
            </a:r>
            <a:r>
              <a:rPr lang="en-US" dirty="0" err="1"/>
              <a:t>yper</a:t>
            </a:r>
            <a:r>
              <a:rPr lang="en-US" b="1" dirty="0" err="1"/>
              <a:t>T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markup</a:t>
            </a:r>
            <a:r>
              <a:rPr lang="en-US" dirty="0"/>
              <a:t> language, not a programming one</a:t>
            </a:r>
          </a:p>
          <a:p>
            <a:r>
              <a:rPr lang="en-US" dirty="0"/>
              <a:t>Composed by tags, </a:t>
            </a:r>
            <a:r>
              <a:rPr lang="en-US" dirty="0" err="1"/>
              <a:t>eg</a:t>
            </a:r>
            <a:r>
              <a:rPr lang="en-US" dirty="0"/>
              <a:t> &lt;body&gt;, &lt;p&gt;, &lt;a&gt;,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When a browser receives a HTML file, it will parse its content, and create a GUI based on those tags</a:t>
            </a:r>
          </a:p>
          <a:p>
            <a:r>
              <a:rPr lang="en-US" dirty="0"/>
              <a:t>Most HTML pages do have references to other files, like for example images</a:t>
            </a:r>
          </a:p>
          <a:p>
            <a:r>
              <a:rPr lang="en-US" dirty="0"/>
              <a:t>Before a page is fully displayed in browser, those other files need to be </a:t>
            </a:r>
            <a:r>
              <a:rPr lang="en-US" dirty="0" smtClean="0"/>
              <a:t>downloaded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08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7649" y="438150"/>
            <a:ext cx="11046151" cy="62104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 smtClean="0"/>
              <a:t>   &lt;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 smtClean="0"/>
              <a:t>   &lt;/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0296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65" y="252857"/>
            <a:ext cx="11916461" cy="183929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Even if Eve can intercept messages between Alice and Bob, she should not be able to understand them</a:t>
            </a:r>
          </a:p>
          <a:p>
            <a:r>
              <a:rPr lang="en-US" dirty="0" smtClean="0"/>
              <a:t>Note: Alice, Bob and Eve are typical names in security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1714" y="2443276"/>
            <a:ext cx="7004161" cy="420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00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10" y="134389"/>
            <a:ext cx="11519019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Chrome -&gt; More tools -&gt; Developer tools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37" y="1269283"/>
            <a:ext cx="8819726" cy="54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59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92" y="1825625"/>
            <a:ext cx="82210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Language used to specify how the different HTML components should be displayed</a:t>
            </a:r>
          </a:p>
          <a:p>
            <a:r>
              <a:rPr lang="en-US" dirty="0"/>
              <a:t>Needed to specify for example: layout, colors and fonts</a:t>
            </a:r>
          </a:p>
          <a:p>
            <a:r>
              <a:rPr lang="en-US" dirty="0"/>
              <a:t>Can be embedded directly in HTML pages (</a:t>
            </a:r>
            <a:r>
              <a:rPr lang="en-US" dirty="0" err="1"/>
              <a:t>eg</a:t>
            </a:r>
            <a:r>
              <a:rPr lang="en-US" dirty="0"/>
              <a:t>, in the header)</a:t>
            </a:r>
          </a:p>
          <a:p>
            <a:r>
              <a:rPr lang="en-US" dirty="0"/>
              <a:t>However, often in separated files</a:t>
            </a:r>
          </a:p>
          <a:p>
            <a:pPr lvl="1"/>
            <a:r>
              <a:rPr lang="en-US" dirty="0"/>
              <a:t> for separation of document content from document presentation </a:t>
            </a:r>
          </a:p>
          <a:p>
            <a:endParaRPr lang="en-US" dirty="0"/>
          </a:p>
        </p:txBody>
      </p:sp>
      <p:pic>
        <p:nvPicPr>
          <p:cNvPr id="4" name="Picture 2" descr="CSS-shad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9102" y="1922462"/>
            <a:ext cx="3652898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77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JavaScript (JS) has nothing to do with Java</a:t>
            </a:r>
          </a:p>
          <a:p>
            <a:r>
              <a:rPr lang="en-US" dirty="0"/>
              <a:t>Programming language executed in the browser</a:t>
            </a:r>
          </a:p>
          <a:p>
            <a:r>
              <a:rPr lang="en-US" dirty="0"/>
              <a:t>JS code referenced by webpages like any other resource (</a:t>
            </a:r>
            <a:r>
              <a:rPr lang="en-US" dirty="0" err="1"/>
              <a:t>eg</a:t>
            </a:r>
            <a:r>
              <a:rPr lang="en-US" dirty="0"/>
              <a:t> images and CSS files), or can be embedded directly in HTML</a:t>
            </a:r>
          </a:p>
          <a:p>
            <a:r>
              <a:rPr lang="en-US" dirty="0"/>
              <a:t>JS can manipulate the DOM (Document Object Model) to alter the webpages structure/content based on user’s interactions (</a:t>
            </a:r>
            <a:r>
              <a:rPr lang="en-US" dirty="0" err="1"/>
              <a:t>eg</a:t>
            </a:r>
            <a:r>
              <a:rPr lang="en-US" dirty="0"/>
              <a:t> mouse clicks)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15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743" y="365125"/>
            <a:ext cx="11408635" cy="1325563"/>
          </a:xfrm>
        </p:spPr>
        <p:txBody>
          <a:bodyPr>
            <a:normAutofit/>
          </a:bodyPr>
          <a:lstStyle/>
          <a:p>
            <a:r>
              <a:rPr lang="en-US" dirty="0"/>
              <a:t>JavaScript is King on </a:t>
            </a:r>
            <a:r>
              <a:rPr lang="en-US" dirty="0" smtClean="0"/>
              <a:t>the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web page needs to execute code on browser, you use JS</a:t>
            </a:r>
          </a:p>
          <a:p>
            <a:r>
              <a:rPr lang="en-US" dirty="0"/>
              <a:t>But historically there were other options in the (not so long ago) past:</a:t>
            </a:r>
          </a:p>
          <a:p>
            <a:pPr lvl="1"/>
            <a:r>
              <a:rPr lang="en-US" dirty="0"/>
              <a:t>Java with Java Applets (practically dead) </a:t>
            </a:r>
          </a:p>
          <a:p>
            <a:pPr lvl="1"/>
            <a:r>
              <a:rPr lang="en-US" dirty="0"/>
              <a:t>Flash (still found in some old web pages)</a:t>
            </a:r>
          </a:p>
          <a:p>
            <a:pPr lvl="1"/>
            <a:r>
              <a:rPr lang="en-US" dirty="0" err="1"/>
              <a:t>Silverligth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Those were not natively supported by browser, and you had to install plugins to run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9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3" y="365125"/>
            <a:ext cx="11562460" cy="1325563"/>
          </a:xfrm>
        </p:spPr>
        <p:txBody>
          <a:bodyPr>
            <a:noAutofit/>
          </a:bodyPr>
          <a:lstStyle/>
          <a:p>
            <a:r>
              <a:rPr lang="en-US" sz="4800" dirty="0"/>
              <a:t>But JavaScript is a badly designed language…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24" y="1825624"/>
            <a:ext cx="6939185" cy="48400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the most famous book is called “The Good Parts”, that tells you something…</a:t>
            </a:r>
          </a:p>
          <a:p>
            <a:r>
              <a:rPr lang="en-US" dirty="0"/>
              <a:t>However, there are other languages that do </a:t>
            </a:r>
            <a:r>
              <a:rPr lang="en-US" dirty="0" err="1"/>
              <a:t>transpile</a:t>
            </a:r>
            <a:r>
              <a:rPr lang="en-US" dirty="0"/>
              <a:t> to JS, like </a:t>
            </a:r>
            <a:r>
              <a:rPr lang="en-US" dirty="0" err="1"/>
              <a:t>TypeScript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Kotlin</a:t>
            </a:r>
            <a:endParaRPr lang="en-US" dirty="0" smtClean="0"/>
          </a:p>
          <a:p>
            <a:pPr lvl="1"/>
            <a:r>
              <a:rPr lang="en-US" dirty="0" smtClean="0"/>
              <a:t>But configure them would be </a:t>
            </a:r>
            <a:r>
              <a:rPr lang="en-US" dirty="0" smtClean="0"/>
              <a:t>too </a:t>
            </a:r>
            <a:r>
              <a:rPr lang="en-US" dirty="0" smtClean="0"/>
              <a:t>complex at this point, and out of scope of this course…</a:t>
            </a:r>
          </a:p>
          <a:p>
            <a:r>
              <a:rPr lang="en-US" dirty="0" smtClean="0"/>
              <a:t>… and </a:t>
            </a:r>
            <a:r>
              <a:rPr lang="en-US" dirty="0" err="1" smtClean="0"/>
              <a:t>WebAssembly</a:t>
            </a:r>
            <a:r>
              <a:rPr lang="en-US" dirty="0" smtClean="0"/>
              <a:t> might (hopefully) replace JS one day…</a:t>
            </a:r>
          </a:p>
          <a:p>
            <a:r>
              <a:rPr lang="en-US" dirty="0" smtClean="0"/>
              <a:t>But we will need to write not so many lines of JS in this course, so you will survive… </a:t>
            </a:r>
            <a:endParaRPr lang="en-US" dirty="0"/>
          </a:p>
        </p:txBody>
      </p:sp>
      <p:pic>
        <p:nvPicPr>
          <p:cNvPr id="4" name="Picture 2" descr="Image result for javascript good 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7097" y="1825625"/>
            <a:ext cx="4717991" cy="353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2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www.destroyallsoftware.com/talks/wat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www.youtube.com/watch?v=EtoMN_xi-AM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13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i="1" dirty="0" smtClean="0"/>
              <a:t>lessons/02/html/lesson02_example.html</a:t>
            </a:r>
            <a:r>
              <a:rPr lang="en-US" dirty="0" smtClean="0"/>
              <a:t> in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Note: this demo is not related to security, but it will be the starting point for this week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94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2538" y="1864298"/>
            <a:ext cx="75495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25-30, 388-394, 399-400, 410-412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02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Encrypt/Decrypt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65" y="1825625"/>
            <a:ext cx="11806733" cy="28634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Scenario: Alice wants to send message T to Bob</a:t>
            </a:r>
          </a:p>
          <a:p>
            <a:r>
              <a:rPr lang="en-US" dirty="0" smtClean="0"/>
              <a:t>Alice encrypt T using an encryption algorithm </a:t>
            </a:r>
            <a:r>
              <a:rPr lang="en-US" i="1" dirty="0" smtClean="0"/>
              <a:t>e()</a:t>
            </a:r>
            <a:r>
              <a:rPr lang="en-US" dirty="0" smtClean="0"/>
              <a:t> with a secret S,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 smtClean="0"/>
              <a:t>e(T,S)=C</a:t>
            </a:r>
            <a:r>
              <a:rPr lang="en-US" dirty="0" smtClean="0"/>
              <a:t>, where the resulting C is called </a:t>
            </a:r>
            <a:r>
              <a:rPr lang="en-US" i="1" dirty="0" err="1" smtClean="0"/>
              <a:t>ciphertext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Bob receives encrypted C, and decrypt it using </a:t>
            </a:r>
            <a:r>
              <a:rPr lang="en-US" i="1" dirty="0" smtClean="0"/>
              <a:t>d() </a:t>
            </a:r>
            <a:r>
              <a:rPr lang="en-US" dirty="0" smtClean="0"/>
              <a:t>and secret S’,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 smtClean="0"/>
              <a:t>d(C,S’) = T</a:t>
            </a:r>
          </a:p>
          <a:p>
            <a:pPr lvl="1"/>
            <a:r>
              <a:rPr lang="en-US" dirty="0" smtClean="0"/>
              <a:t>Note: we will see some cases when S != S’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89734" y="5347411"/>
            <a:ext cx="1411833" cy="790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5390083" y="5347411"/>
            <a:ext cx="1411833" cy="790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8790432" y="5347411"/>
            <a:ext cx="1411833" cy="790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3664305" y="5671108"/>
            <a:ext cx="14630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82599" y="5671108"/>
            <a:ext cx="14630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97961" y="5577435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52274" y="5212084"/>
            <a:ext cx="98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(C,S’)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47670" y="5209443"/>
            <a:ext cx="8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e(T,S)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592075" y="557743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secure???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15" y="1825625"/>
            <a:ext cx="116715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Even if </a:t>
            </a:r>
            <a:r>
              <a:rPr lang="en-US" dirty="0" smtClean="0"/>
              <a:t>Eve can intercept the </a:t>
            </a:r>
            <a:r>
              <a:rPr lang="en-US" dirty="0" err="1" smtClean="0"/>
              <a:t>ciphertext</a:t>
            </a:r>
            <a:r>
              <a:rPr lang="en-US" dirty="0" smtClean="0"/>
              <a:t> C, and knows all the details of the algorithms </a:t>
            </a:r>
            <a:r>
              <a:rPr lang="en-US" i="1" dirty="0" smtClean="0"/>
              <a:t>e() </a:t>
            </a:r>
            <a:r>
              <a:rPr lang="en-US" dirty="0" smtClean="0"/>
              <a:t>and </a:t>
            </a:r>
            <a:r>
              <a:rPr lang="en-US" i="1" dirty="0" smtClean="0"/>
              <a:t>d()</a:t>
            </a:r>
            <a:r>
              <a:rPr lang="en-US" dirty="0" smtClean="0"/>
              <a:t>, she should </a:t>
            </a:r>
            <a:r>
              <a:rPr lang="en-US" b="1" dirty="0" smtClean="0"/>
              <a:t>NOT</a:t>
            </a:r>
            <a:r>
              <a:rPr lang="en-US" dirty="0" smtClean="0"/>
              <a:t> be able to </a:t>
            </a:r>
            <a:r>
              <a:rPr lang="en-US" i="1" dirty="0" smtClean="0"/>
              <a:t>decrypt</a:t>
            </a:r>
            <a:r>
              <a:rPr lang="en-US" dirty="0" smtClean="0"/>
              <a:t> the original message</a:t>
            </a:r>
          </a:p>
          <a:p>
            <a:r>
              <a:rPr lang="en-US" dirty="0" err="1" smtClean="0"/>
              <a:t>Ie</a:t>
            </a:r>
            <a:r>
              <a:rPr lang="en-US" dirty="0" smtClean="0"/>
              <a:t>, only by knowing S’ one should derive </a:t>
            </a:r>
            <a:r>
              <a:rPr lang="en-US" i="1" dirty="0" smtClean="0"/>
              <a:t>d(C,S’)=T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S’ can </a:t>
            </a:r>
            <a:r>
              <a:rPr lang="en-US" dirty="0"/>
              <a:t>be just a small text, </a:t>
            </a:r>
            <a:r>
              <a:rPr lang="en-US" dirty="0" err="1"/>
              <a:t>eg</a:t>
            </a:r>
            <a:r>
              <a:rPr lang="en-US" dirty="0"/>
              <a:t> like a </a:t>
            </a:r>
            <a:r>
              <a:rPr lang="en-US" dirty="0" smtClean="0"/>
              <a:t>password</a:t>
            </a:r>
          </a:p>
          <a:p>
            <a:r>
              <a:rPr lang="en-US" dirty="0" smtClean="0"/>
              <a:t>But how can we write algorithms </a:t>
            </a:r>
            <a:r>
              <a:rPr lang="en-US" i="1" dirty="0"/>
              <a:t>e() </a:t>
            </a:r>
            <a:r>
              <a:rPr lang="en-US" dirty="0"/>
              <a:t>and </a:t>
            </a:r>
            <a:r>
              <a:rPr lang="en-US" i="1" dirty="0"/>
              <a:t>d</a:t>
            </a:r>
            <a:r>
              <a:rPr lang="en-US" i="1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to ensure it?</a:t>
            </a:r>
          </a:p>
          <a:p>
            <a:pPr lvl="1"/>
            <a:r>
              <a:rPr lang="en-US" i="1" dirty="0"/>
              <a:t>e</a:t>
            </a:r>
            <a:r>
              <a:rPr lang="en-US" i="1" dirty="0" smtClean="0"/>
              <a:t>()</a:t>
            </a:r>
            <a:r>
              <a:rPr lang="en-US" dirty="0" smtClean="0"/>
              <a:t> and </a:t>
            </a:r>
            <a:r>
              <a:rPr lang="en-US" i="1" dirty="0" smtClean="0"/>
              <a:t>d()</a:t>
            </a:r>
            <a:r>
              <a:rPr lang="en-US" dirty="0" smtClean="0"/>
              <a:t> are usually called </a:t>
            </a:r>
            <a:r>
              <a:rPr lang="en-US" i="1" dirty="0" smtClean="0"/>
              <a:t>ciphers</a:t>
            </a:r>
          </a:p>
          <a:p>
            <a:r>
              <a:rPr lang="en-US" dirty="0" smtClean="0"/>
              <a:t>During history, many different algorithms proposed</a:t>
            </a:r>
          </a:p>
          <a:p>
            <a:r>
              <a:rPr lang="en-US" dirty="0" smtClean="0"/>
              <a:t>Problem: what seems </a:t>
            </a:r>
            <a:r>
              <a:rPr lang="en-US" i="1" dirty="0" smtClean="0"/>
              <a:t>secure</a:t>
            </a:r>
            <a:r>
              <a:rPr lang="en-US" dirty="0" smtClean="0"/>
              <a:t> today can get </a:t>
            </a:r>
            <a:r>
              <a:rPr lang="en-US" i="1" dirty="0" smtClean="0"/>
              <a:t>broken</a:t>
            </a:r>
            <a:r>
              <a:rPr lang="en-US" dirty="0" smtClean="0"/>
              <a:t> tomorrow…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7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35797"/>
            <a:ext cx="10515600" cy="1325563"/>
          </a:xfrm>
        </p:spPr>
        <p:txBody>
          <a:bodyPr/>
          <a:lstStyle/>
          <a:p>
            <a:r>
              <a:rPr lang="en-US" dirty="0" smtClean="0"/>
              <a:t>Substitution Cipher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6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Futurama Alien Language</a:t>
            </a:r>
            <a:endParaRPr lang="en-US" dirty="0"/>
          </a:p>
        </p:txBody>
      </p:sp>
      <p:pic>
        <p:nvPicPr>
          <p:cNvPr id="1026" name="Picture 2" descr="Image result for futurama langu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8" y="1811547"/>
            <a:ext cx="3285338" cy="18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uturama langu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5287" y="1811547"/>
            <a:ext cx="3332672" cy="18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uturama langu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8" y="4011971"/>
            <a:ext cx="3965387" cy="26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3569" y="4103465"/>
            <a:ext cx="7070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Each symbol is actually representing a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1-to-1 mapping from letter to Alien 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Text on the right says: “WATCH FUTURAMA THURSDAYS AT 10”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39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8626</TotalTime>
  <Words>3024</Words>
  <Application>Microsoft Office PowerPoint</Application>
  <PresentationFormat>Widescreen</PresentationFormat>
  <Paragraphs>402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Mangal</vt:lpstr>
      <vt:lpstr>Office Theme</vt:lpstr>
      <vt:lpstr>TK2100: Informasjonssikkerhet  Lesson 02: Cryptography</vt:lpstr>
      <vt:lpstr>Goals</vt:lpstr>
      <vt:lpstr>Cryptography</vt:lpstr>
      <vt:lpstr>PowerPoint Presentation</vt:lpstr>
      <vt:lpstr>PowerPoint Presentation</vt:lpstr>
      <vt:lpstr>Encrypt/Decrypt</vt:lpstr>
      <vt:lpstr>Why is it secure???</vt:lpstr>
      <vt:lpstr>Substitution Cipher</vt:lpstr>
      <vt:lpstr>Futurama Alien Language</vt:lpstr>
      <vt:lpstr>Ciphers during Roman Empire</vt:lpstr>
      <vt:lpstr>Mapping in Code</vt:lpstr>
      <vt:lpstr>PowerPoint Presentation</vt:lpstr>
      <vt:lpstr>ASCII 1967</vt:lpstr>
      <vt:lpstr>Substitution in Code</vt:lpstr>
      <vt:lpstr>Secret</vt:lpstr>
      <vt:lpstr>Generic Mapping</vt:lpstr>
      <vt:lpstr>Combinations</vt:lpstr>
      <vt:lpstr>Polygraphic Substitution Ciphers</vt:lpstr>
      <vt:lpstr>Nope… not secure at all…</vt:lpstr>
      <vt:lpstr>One-Time Pads</vt:lpstr>
      <vt:lpstr>Vigenere Cipher</vt:lpstr>
      <vt:lpstr>Vigenere Example</vt:lpstr>
      <vt:lpstr>One-Time Pads</vt:lpstr>
      <vt:lpstr>Sharing of Secrets</vt:lpstr>
      <vt:lpstr>PowerPoint Presentation</vt:lpstr>
      <vt:lpstr>Cold War 1962-1979</vt:lpstr>
      <vt:lpstr>Binary One-Time Pads</vt:lpstr>
      <vt:lpstr>Exclusive-or (XOR)</vt:lpstr>
      <vt:lpstr>Binary One-Time Pads: Cont.</vt:lpstr>
      <vt:lpstr>Advanced Encryption Standard (AES)</vt:lpstr>
      <vt:lpstr>Advanced Encryption Standard (AES)</vt:lpstr>
      <vt:lpstr>Blocks</vt:lpstr>
      <vt:lpstr>128 Bit Version</vt:lpstr>
      <vt:lpstr>AES Security</vt:lpstr>
      <vt:lpstr>Public-Key Cryptography</vt:lpstr>
      <vt:lpstr>Asymmetric Keys</vt:lpstr>
      <vt:lpstr>Public/Private Keys</vt:lpstr>
      <vt:lpstr>Why does it work?</vt:lpstr>
      <vt:lpstr>RSA Cryptosystem</vt:lpstr>
      <vt:lpstr>RSA Cont.</vt:lpstr>
      <vt:lpstr>RSA Encryption/Decryption</vt:lpstr>
      <vt:lpstr>RSA Problem</vt:lpstr>
      <vt:lpstr>Key Exchange: RSA + AES</vt:lpstr>
      <vt:lpstr>HTTPS: SSL/TLS</vt:lpstr>
      <vt:lpstr>HTML + CSS + JavaScript</vt:lpstr>
      <vt:lpstr>Overlap With Other Courses</vt:lpstr>
      <vt:lpstr>HTML (HyperText Markup Language)</vt:lpstr>
      <vt:lpstr>PowerPoint Presentation</vt:lpstr>
      <vt:lpstr>PowerPoint Presentation</vt:lpstr>
      <vt:lpstr>Chrome -&gt; More tools -&gt; Developer tools</vt:lpstr>
      <vt:lpstr>CSS (Cascading Style Sheets) </vt:lpstr>
      <vt:lpstr>JavaScript</vt:lpstr>
      <vt:lpstr>JavaScript is King on the Browser </vt:lpstr>
      <vt:lpstr>But JavaScript is a badly designed language… </vt:lpstr>
      <vt:lpstr>Videos</vt:lpstr>
      <vt:lpstr>DEMO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598</cp:revision>
  <dcterms:created xsi:type="dcterms:W3CDTF">2017-12-10T14:32:25Z</dcterms:created>
  <dcterms:modified xsi:type="dcterms:W3CDTF">2018-02-06T13:46:14Z</dcterms:modified>
</cp:coreProperties>
</file>